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9" r:id="rId3"/>
    <p:sldId id="267" r:id="rId4"/>
    <p:sldId id="257" r:id="rId5"/>
    <p:sldId id="258" r:id="rId6"/>
    <p:sldId id="259" r:id="rId7"/>
    <p:sldId id="272" r:id="rId8"/>
    <p:sldId id="260" r:id="rId9"/>
    <p:sldId id="273" r:id="rId10"/>
    <p:sldId id="278" r:id="rId11"/>
    <p:sldId id="261" r:id="rId12"/>
    <p:sldId id="274" r:id="rId13"/>
    <p:sldId id="271" r:id="rId14"/>
    <p:sldId id="262" r:id="rId15"/>
    <p:sldId id="276" r:id="rId16"/>
    <p:sldId id="277" r:id="rId17"/>
    <p:sldId id="275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AE458-9DDF-41F5-9765-8F3A22A17BB1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D2BC5-A599-48B3-9616-3E56574A7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5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87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87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97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01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49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822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97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426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2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55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5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74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27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12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49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89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2BC5-A599-48B3-9616-3E56574A7E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C4ED-96B0-48BB-B25A-993D2BB4CB0F}" type="datetime1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 Box 63183, Colorado Springs, CO 80962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0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4A36-A93C-4AFC-9019-FAD1122AE33A}" type="datetime1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 Box 63183, Colorado Springs, CO 80962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8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8891-BBD6-4F78-84C9-8E095A8F63BF}" type="datetime1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 Box 63183, Colorado Springs, CO 80962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2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B82C-582F-4CAC-8C4B-D7A6E4FB3D9B}" type="datetime1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 Box 63183, Colorado Springs, CO 80962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3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F660-1386-496C-83A3-1AB3577B9035}" type="datetime1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 Box 63183, Colorado Springs, CO 80962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3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394B-B52C-45EF-918A-1C4FCFEEE93B}" type="datetime1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 Box 63183, Colorado Springs, CO 80962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9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6D93-C8B8-477B-9055-1C32B74B65D6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 Box 63183, Colorado Springs, CO 80962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2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3493-CF40-4C8C-83E6-4B0B23076836}" type="datetime1">
              <a:rPr lang="en-US" smtClean="0"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 Box 63183, Colorado Springs, CO 80962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05A8-C992-4692-9BC1-4B7442AE22E3}" type="datetime1">
              <a:rPr lang="en-US" smtClean="0"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 Box 63183, Colorado Springs, CO 80962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3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0B69-ED85-4922-81AF-3E3AB6FD6276}" type="datetime1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 Box 63183, Colorado Springs, CO 80962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0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98A3-1547-49D4-9CFE-21BAFC2FE916}" type="datetime1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 Box 63183, Colorado Springs, CO 80962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8A3D0-AA70-4CD0-A8A4-72DA9CF51E96}" type="datetime1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PO Box 63183, Colorado Springs, CO 80962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4F2C9-2BBA-4E3D-A71D-3DE4B637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1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1.jpeg"/><Relationship Id="rId5" Type="http://schemas.openxmlformats.org/officeDocument/2006/relationships/slide" Target="slide5.xml"/><Relationship Id="rId10" Type="http://schemas.openxmlformats.org/officeDocument/2006/relationships/slide" Target="slide1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yneighborhoodupdate.net/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14.xml"/><Relationship Id="rId7" Type="http://schemas.openxmlformats.org/officeDocument/2006/relationships/slide" Target="slide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Relationship Id="rId9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krager@springsgov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 smtClean="0">
                <a:latin typeface="+mn-lt"/>
              </a:rPr>
              <a:t>General </a:t>
            </a:r>
            <a:r>
              <a:rPr lang="en-US" sz="2400" dirty="0">
                <a:latin typeface="+mn-lt"/>
              </a:rPr>
              <a:t>Membership Meeting, </a:t>
            </a:r>
            <a:r>
              <a:rPr lang="en-US" sz="2400" dirty="0" smtClean="0">
                <a:latin typeface="+mn-lt"/>
              </a:rPr>
              <a:t>19 </a:t>
            </a:r>
            <a:r>
              <a:rPr lang="en-US" sz="2400" dirty="0">
                <a:latin typeface="+mn-lt"/>
              </a:rPr>
              <a:t>Jan </a:t>
            </a:r>
            <a:r>
              <a:rPr lang="en-US" sz="2400" dirty="0" smtClean="0">
                <a:latin typeface="+mn-lt"/>
              </a:rPr>
              <a:t>2017   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(1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of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2)</a:t>
            </a:r>
            <a:endParaRPr lang="en-US" sz="24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8294" y="1475874"/>
            <a:ext cx="7207056" cy="48804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400" b="1" u="sng" dirty="0"/>
              <a:t>Agenda</a:t>
            </a:r>
          </a:p>
          <a:p>
            <a:pPr lvl="1"/>
            <a:r>
              <a:rPr lang="en-US" sz="2800" dirty="0"/>
              <a:t>Guest </a:t>
            </a:r>
            <a:r>
              <a:rPr lang="en-US" sz="2800" u="sng" dirty="0" smtClean="0">
                <a:uFill>
                  <a:solidFill>
                    <a:schemeClr val="bg1"/>
                  </a:solidFill>
                </a:uFill>
              </a:rPr>
              <a:t>Speaker</a:t>
            </a:r>
            <a:endParaRPr lang="en-US" sz="2800" dirty="0"/>
          </a:p>
          <a:p>
            <a:pPr lvl="2"/>
            <a:r>
              <a:rPr lang="en-US" sz="2500" u="sng" dirty="0" smtClean="0">
                <a:uFill>
                  <a:solidFill>
                    <a:schemeClr val="bg1"/>
                  </a:solidFill>
                </a:uFill>
                <a:hlinkClick r:id="rId3" action="ppaction://hlinksldjump"/>
              </a:rPr>
              <a:t>Kathleen </a:t>
            </a:r>
            <a:r>
              <a:rPr lang="en-US" sz="2500" u="sng" dirty="0" err="1" smtClean="0">
                <a:uFill>
                  <a:solidFill>
                    <a:schemeClr val="bg1"/>
                  </a:solidFill>
                </a:uFill>
                <a:hlinkClick r:id="rId3" action="ppaction://hlinksldjump"/>
              </a:rPr>
              <a:t>Krager</a:t>
            </a:r>
            <a:r>
              <a:rPr lang="en-US" sz="2500" u="sng" dirty="0" smtClean="0">
                <a:uFill>
                  <a:solidFill>
                    <a:schemeClr val="bg1"/>
                  </a:solidFill>
                </a:uFill>
                <a:hlinkClick r:id="rId3" action="ppaction://hlinksldjump"/>
              </a:rPr>
              <a:t>, Transportation Manager Public </a:t>
            </a:r>
            <a:r>
              <a:rPr lang="en-US" sz="2500" u="sng" dirty="0">
                <a:uFill>
                  <a:solidFill>
                    <a:schemeClr val="bg1"/>
                  </a:solidFill>
                </a:uFill>
                <a:hlinkClick r:id="rId3" action="ppaction://hlinksldjump"/>
              </a:rPr>
              <a:t>Works Department</a:t>
            </a:r>
            <a:endParaRPr lang="en-US" sz="2500" u="sng" dirty="0">
              <a:uFill>
                <a:solidFill>
                  <a:schemeClr val="bg1"/>
                </a:solidFill>
              </a:uFill>
            </a:endParaRPr>
          </a:p>
          <a:p>
            <a:pPr lvl="1"/>
            <a:r>
              <a:rPr lang="en-US" sz="2800" u="sng" dirty="0" smtClean="0">
                <a:uFill>
                  <a:solidFill>
                    <a:schemeClr val="bg1"/>
                  </a:solidFill>
                </a:uFill>
              </a:rPr>
              <a:t>Administrative </a:t>
            </a:r>
            <a:r>
              <a:rPr lang="en-US" sz="2800" u="sng" dirty="0">
                <a:uFill>
                  <a:solidFill>
                    <a:schemeClr val="bg1"/>
                  </a:solidFill>
                </a:uFill>
              </a:rPr>
              <a:t>Items</a:t>
            </a:r>
          </a:p>
          <a:p>
            <a:pPr lvl="2"/>
            <a:r>
              <a:rPr lang="en-US" sz="2600" u="sng" dirty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4" action="ppaction://hlinksldjump"/>
              </a:rPr>
              <a:t>Board introductions</a:t>
            </a:r>
            <a:endParaRPr lang="en-US" sz="2600" u="sng" dirty="0">
              <a:solidFill>
                <a:schemeClr val="accent1">
                  <a:lumMod val="50000"/>
                </a:schemeClr>
              </a:solidFill>
              <a:uFill>
                <a:solidFill>
                  <a:schemeClr val="bg1"/>
                </a:solidFill>
              </a:uFill>
            </a:endParaRPr>
          </a:p>
          <a:p>
            <a:pPr lvl="2"/>
            <a:r>
              <a:rPr lang="en-US" sz="2600" u="sng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5" action="ppaction://hlinksldjump"/>
              </a:rPr>
              <a:t>Membership/Quorum/2017 </a:t>
            </a:r>
            <a:r>
              <a:rPr lang="en-US" sz="2600" u="sng" dirty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5" action="ppaction://hlinksldjump"/>
              </a:rPr>
              <a:t>Dues</a:t>
            </a:r>
            <a:endParaRPr lang="en-US" sz="2600" u="sng" dirty="0">
              <a:solidFill>
                <a:schemeClr val="accent1">
                  <a:lumMod val="50000"/>
                </a:schemeClr>
              </a:solidFill>
              <a:uFill>
                <a:solidFill>
                  <a:schemeClr val="bg1"/>
                </a:solidFill>
              </a:uFill>
            </a:endParaRPr>
          </a:p>
          <a:p>
            <a:pPr lvl="2"/>
            <a:r>
              <a:rPr lang="en-US" sz="2600" u="sng" dirty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6" action="ppaction://hlinksldjump"/>
              </a:rPr>
              <a:t>Approve minutes of July </a:t>
            </a:r>
            <a:r>
              <a:rPr lang="en-US" sz="2600" u="sng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6" action="ppaction://hlinksldjump"/>
              </a:rPr>
              <a:t>2016 meeting</a:t>
            </a:r>
            <a:endParaRPr lang="en-US" sz="2600" u="sng" dirty="0">
              <a:solidFill>
                <a:schemeClr val="accent1">
                  <a:lumMod val="50000"/>
                </a:schemeClr>
              </a:solidFill>
              <a:uFill>
                <a:solidFill>
                  <a:schemeClr val="bg1"/>
                </a:solidFill>
              </a:uFill>
            </a:endParaRPr>
          </a:p>
          <a:p>
            <a:pPr lvl="2"/>
            <a:r>
              <a:rPr lang="en-US" sz="2600" u="sng" dirty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6" action="ppaction://hlinksldjump"/>
              </a:rPr>
              <a:t>ACC Report</a:t>
            </a:r>
            <a:endParaRPr lang="en-US" sz="2600" u="sng" dirty="0">
              <a:solidFill>
                <a:schemeClr val="accent1">
                  <a:lumMod val="50000"/>
                </a:schemeClr>
              </a:solidFill>
              <a:uFill>
                <a:solidFill>
                  <a:schemeClr val="bg1"/>
                </a:solidFill>
              </a:uFill>
            </a:endParaRPr>
          </a:p>
          <a:p>
            <a:pPr lvl="2"/>
            <a:r>
              <a:rPr lang="en-US" sz="2600" u="sng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7" action="ppaction://hlinksldjump"/>
              </a:rPr>
              <a:t>Treasurer Report</a:t>
            </a:r>
            <a:endParaRPr lang="en-US" sz="2600" u="sng" dirty="0" smtClean="0">
              <a:solidFill>
                <a:schemeClr val="accent1">
                  <a:lumMod val="50000"/>
                </a:schemeClr>
              </a:solidFill>
              <a:uFill>
                <a:solidFill>
                  <a:schemeClr val="bg1"/>
                </a:solidFill>
              </a:uFill>
            </a:endParaRPr>
          </a:p>
          <a:p>
            <a:pPr lvl="3"/>
            <a:r>
              <a:rPr lang="en-US" sz="2200" u="sng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8" action="ppaction://hlinksldjump"/>
              </a:rPr>
              <a:t>Proposed 2017 Budget</a:t>
            </a:r>
            <a:endParaRPr lang="en-US" sz="2200" u="sng" dirty="0" smtClean="0">
              <a:solidFill>
                <a:schemeClr val="accent1">
                  <a:lumMod val="50000"/>
                </a:schemeClr>
              </a:solidFill>
              <a:uFill>
                <a:solidFill>
                  <a:schemeClr val="bg1"/>
                </a:solidFill>
              </a:uFill>
            </a:endParaRPr>
          </a:p>
          <a:p>
            <a:pPr lvl="1"/>
            <a:r>
              <a:rPr lang="en-US" sz="2800" u="sng" dirty="0" smtClean="0">
                <a:uFill>
                  <a:solidFill>
                    <a:schemeClr val="bg1"/>
                  </a:solidFill>
                </a:uFill>
                <a:hlinkClick r:id="rId9" action="ppaction://hlinksldjump"/>
              </a:rPr>
              <a:t>Board </a:t>
            </a:r>
            <a:r>
              <a:rPr lang="en-US" sz="2800" u="sng" dirty="0">
                <a:uFill>
                  <a:solidFill>
                    <a:schemeClr val="bg1"/>
                  </a:solidFill>
                </a:uFill>
                <a:hlinkClick r:id="rId9" action="ppaction://hlinksldjump"/>
              </a:rPr>
              <a:t>of Directors </a:t>
            </a:r>
            <a:r>
              <a:rPr lang="en-US" sz="2800" u="sng" dirty="0" smtClean="0">
                <a:uFill>
                  <a:solidFill>
                    <a:schemeClr val="bg1"/>
                  </a:solidFill>
                </a:uFill>
                <a:hlinkClick r:id="rId9" action="ppaction://hlinksldjump"/>
              </a:rPr>
              <a:t>Election</a:t>
            </a:r>
            <a:endParaRPr lang="en-US" sz="2800" u="sng" dirty="0">
              <a:uFill>
                <a:solidFill>
                  <a:schemeClr val="bg1"/>
                </a:solidFill>
              </a:uFill>
            </a:endParaRPr>
          </a:p>
        </p:txBody>
      </p:sp>
      <p:pic>
        <p:nvPicPr>
          <p:cNvPr id="6" name="Picture 5">
            <a:hlinkClick r:id="rId10" action="ppaction://hlinksldjump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A59D-DAF5-4DF8-9A20-930FAADEE404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96395" y="1398929"/>
            <a:ext cx="1985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Call to Order: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174" y="1475874"/>
            <a:ext cx="895176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000" dirty="0" smtClean="0"/>
              <a:t>6:11 pm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08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Membership Meeting, 19 Jan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2017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  (4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of 4)</a:t>
            </a:r>
            <a:endParaRPr lang="en-US" sz="2800" dirty="0">
              <a:latin typeface="+mn-lt"/>
            </a:endParaRPr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E16-8B96-4E4D-B53A-EADE466EF898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581883"/>
              </p:ext>
            </p:extLst>
          </p:nvPr>
        </p:nvGraphicFramePr>
        <p:xfrm>
          <a:off x="1308294" y="1322364"/>
          <a:ext cx="7207056" cy="4854600"/>
        </p:xfrm>
        <a:graphic>
          <a:graphicData uri="http://schemas.openxmlformats.org/drawingml/2006/table">
            <a:tbl>
              <a:tblPr/>
              <a:tblGrid>
                <a:gridCol w="433015"/>
                <a:gridCol w="305079"/>
                <a:gridCol w="3792150"/>
                <a:gridCol w="1167826"/>
                <a:gridCol w="367405"/>
                <a:gridCol w="1141581"/>
              </a:tblGrid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Proposed 2017 BUDGET   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7" marR="8617" marT="8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3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January 1, 2017 to December 31, 2017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7" marR="8617" marT="8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2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EXPENSE SUMMARY (continued)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Newsletters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150.00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-  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Meetings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General Membership Meetings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150.00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7.27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Board Directors meetings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50.00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-  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HOA Special Programs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Welcome Baskets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50.00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-  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Garage Sale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60.00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-  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Neighborhood Clean-Up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200.00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-  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3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EXPENSES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2,770.00 </a:t>
                      </a:r>
                    </a:p>
                  </a:txBody>
                  <a:tcPr marL="8617" marR="8617" marT="8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7.27 </a:t>
                      </a:r>
                    </a:p>
                  </a:txBody>
                  <a:tcPr marL="8617" marR="8617" marT="8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Ent CU Business Accounts opened March 1, 2016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Savings Balance @ .010%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1,801.03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1,876.03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Checking Balance @ 0%   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1,585.49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1,585.49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3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Money Market @ .015%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15,239.27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$ 15,239.27 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As of 1/1/17</a:t>
                      </a:r>
                    </a:p>
                  </a:txBody>
                  <a:tcPr marL="8617" marR="8617" marT="86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18,625.79 </a:t>
                      </a:r>
                    </a:p>
                  </a:txBody>
                  <a:tcPr marL="8617" marR="8617" marT="8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617" marR="8617" marT="8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$ 18,700.79 </a:t>
                      </a:r>
                    </a:p>
                  </a:txBody>
                  <a:tcPr marL="8617" marR="8617" marT="8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62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Membership Meeting, 19 Jan 2017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8294" y="1475874"/>
            <a:ext cx="7207056" cy="47010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Board </a:t>
            </a:r>
            <a:r>
              <a:rPr lang="en-US" u="sng" dirty="0"/>
              <a:t>of Directors </a:t>
            </a:r>
            <a:r>
              <a:rPr lang="en-US" u="sng" dirty="0" smtClean="0"/>
              <a:t>Election</a:t>
            </a:r>
          </a:p>
          <a:p>
            <a:endParaRPr lang="en-US" sz="900" dirty="0" smtClean="0"/>
          </a:p>
          <a:p>
            <a:r>
              <a:rPr lang="en-US" dirty="0" smtClean="0"/>
              <a:t>Election </a:t>
            </a:r>
            <a:r>
              <a:rPr lang="en-US" dirty="0"/>
              <a:t>of one Director from each Filing occurs each January.  </a:t>
            </a:r>
            <a:endParaRPr lang="en-US" dirty="0" smtClean="0"/>
          </a:p>
          <a:p>
            <a:r>
              <a:rPr lang="en-US" dirty="0" smtClean="0"/>
              <a:t>All regular terms </a:t>
            </a:r>
            <a:r>
              <a:rPr lang="en-US" dirty="0"/>
              <a:t>are for two </a:t>
            </a:r>
            <a:r>
              <a:rPr lang="en-US" dirty="0" smtClean="0"/>
              <a:t>years  </a:t>
            </a:r>
            <a:endParaRPr lang="en-US" dirty="0"/>
          </a:p>
          <a:p>
            <a:r>
              <a:rPr lang="en-US" dirty="0" smtClean="0"/>
              <a:t>Voting by show of hands, </a:t>
            </a:r>
            <a:r>
              <a:rPr lang="en-US" b="1" u="sng" dirty="0"/>
              <a:t>paid members only, one vote per </a:t>
            </a:r>
            <a:r>
              <a:rPr lang="en-US" b="1" u="sng" dirty="0" smtClean="0"/>
              <a:t>household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Volunteer Candidates;</a:t>
            </a:r>
            <a:endParaRPr lang="en-US" dirty="0"/>
          </a:p>
          <a:p>
            <a:pPr marL="457200" lvl="1" indent="0">
              <a:buNone/>
            </a:pPr>
            <a:r>
              <a:rPr lang="en-US" sz="1800" u="sng" dirty="0"/>
              <a:t>Director        Term              </a:t>
            </a:r>
            <a:r>
              <a:rPr lang="en-US" sz="1800" u="sng" dirty="0" smtClean="0"/>
              <a:t>Candidates       Notes</a:t>
            </a:r>
            <a:endParaRPr lang="en-US" sz="1800" u="sng" dirty="0"/>
          </a:p>
          <a:p>
            <a:pPr marL="457200" lvl="1" indent="0">
              <a:buNone/>
            </a:pPr>
            <a:r>
              <a:rPr lang="en-US" sz="1800" dirty="0"/>
              <a:t>Filing 1, #1    2017-2018   None              </a:t>
            </a:r>
            <a:r>
              <a:rPr lang="en-US" sz="1800" dirty="0" smtClean="0"/>
              <a:t>    Vacated </a:t>
            </a:r>
            <a:r>
              <a:rPr lang="en-US" sz="1800" dirty="0"/>
              <a:t>by John Comes</a:t>
            </a:r>
          </a:p>
          <a:p>
            <a:pPr marL="457200" lvl="1" indent="0">
              <a:buNone/>
            </a:pPr>
            <a:r>
              <a:rPr lang="en-US" sz="1800" dirty="0"/>
              <a:t>Filing 2, #1    2017-2018   Dave </a:t>
            </a:r>
            <a:r>
              <a:rPr lang="en-US" sz="1800" dirty="0" err="1"/>
              <a:t>Draves</a:t>
            </a:r>
            <a:r>
              <a:rPr lang="en-US" sz="1800" dirty="0"/>
              <a:t>      </a:t>
            </a:r>
            <a:r>
              <a:rPr lang="en-US" sz="1800" dirty="0" smtClean="0"/>
              <a:t>Vacated </a:t>
            </a:r>
            <a:r>
              <a:rPr lang="en-US" sz="1800" dirty="0"/>
              <a:t>by Anita Wallace</a:t>
            </a:r>
          </a:p>
          <a:p>
            <a:pPr marL="457200" lvl="1" indent="0">
              <a:buNone/>
            </a:pPr>
            <a:r>
              <a:rPr lang="en-US" sz="1800" dirty="0"/>
              <a:t>Filing 3, #1    2017-2018   Jeff Atkinson    </a:t>
            </a:r>
            <a:r>
              <a:rPr lang="en-US" sz="1800" dirty="0" smtClean="0"/>
              <a:t> Vacated </a:t>
            </a:r>
            <a:r>
              <a:rPr lang="en-US" sz="1800" dirty="0"/>
              <a:t>by Todd </a:t>
            </a:r>
            <a:r>
              <a:rPr lang="en-US" sz="1800" dirty="0" smtClean="0"/>
              <a:t>Dorpinghaus</a:t>
            </a:r>
          </a:p>
          <a:p>
            <a:pPr marL="457200" lvl="1" indent="0">
              <a:buNone/>
            </a:pPr>
            <a:r>
              <a:rPr lang="en-US" sz="1800" dirty="0" smtClean="0"/>
              <a:t>At Large #3   2017             Sarah Hageman  Vacated by Adrianne Jespersen</a:t>
            </a:r>
            <a:endParaRPr lang="en-US" sz="1800" dirty="0"/>
          </a:p>
          <a:p>
            <a:endParaRPr lang="en-US" dirty="0"/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9364-7BFE-4B48-A9F2-B54341E6D788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Membership Meeting, 19 Jan 2017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8294" y="1475874"/>
            <a:ext cx="7207056" cy="4701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Board </a:t>
            </a:r>
            <a:r>
              <a:rPr lang="en-US" u="sng" dirty="0"/>
              <a:t>of </a:t>
            </a:r>
            <a:r>
              <a:rPr lang="en-US" u="sng" dirty="0" smtClean="0"/>
              <a:t>Directors Election</a:t>
            </a:r>
            <a:endParaRPr lang="en-US" dirty="0" smtClean="0"/>
          </a:p>
          <a:p>
            <a:r>
              <a:rPr lang="en-US" dirty="0"/>
              <a:t>Candidate statements </a:t>
            </a:r>
            <a:endParaRPr lang="en-US" dirty="0" smtClean="0"/>
          </a:p>
          <a:p>
            <a:r>
              <a:rPr lang="en-US" dirty="0" smtClean="0"/>
              <a:t>Nominations from the floor?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B972-EF4A-43F3-BC69-A3D20073D7E6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12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57350" y="3061236"/>
            <a:ext cx="6654137" cy="14941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0" rIns="0" bIns="0" rtlCol="0" anchor="t" anchorCtr="0">
            <a:noAutofit/>
          </a:bodyPr>
          <a:lstStyle/>
          <a:p>
            <a:r>
              <a:rPr lang="en-US" sz="2000" dirty="0" smtClean="0"/>
              <a:t>Jim Torley – Filing 1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7325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Membership Meeting, 19 Jan 2017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612354"/>
            <a:ext cx="7886702" cy="4570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Board </a:t>
            </a:r>
            <a:r>
              <a:rPr lang="en-US" sz="3600" u="sng" dirty="0"/>
              <a:t>of Directors </a:t>
            </a:r>
            <a:r>
              <a:rPr lang="en-US" sz="3600" u="sng" dirty="0" smtClean="0"/>
              <a:t>Election</a:t>
            </a:r>
            <a:endParaRPr lang="en-US" dirty="0"/>
          </a:p>
          <a:p>
            <a:r>
              <a:rPr lang="en-US" dirty="0" smtClean="0"/>
              <a:t>Voting Results;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dirty="0" smtClean="0"/>
              <a:t>Filing 1, Director #1  			Votes For: </a:t>
            </a:r>
            <a:endParaRPr lang="en-US" sz="2600" dirty="0" smtClean="0">
              <a:latin typeface="Segoe Script" panose="020B0504020000000003" pitchFamily="34" charset="0"/>
            </a:endParaRPr>
          </a:p>
          <a:p>
            <a:pPr marL="457200" lvl="1" indent="0">
              <a:spcBef>
                <a:spcPts val="1200"/>
              </a:spcBef>
              <a:buNone/>
            </a:pPr>
            <a:r>
              <a:rPr lang="en-US" dirty="0" smtClean="0"/>
              <a:t>Filing 2, Director #1  			Votes </a:t>
            </a:r>
            <a:r>
              <a:rPr lang="en-US" dirty="0"/>
              <a:t>For</a:t>
            </a:r>
            <a:r>
              <a:rPr lang="en-US" dirty="0" smtClean="0"/>
              <a:t>: </a:t>
            </a:r>
            <a:endParaRPr lang="en-US" sz="2600" dirty="0" smtClean="0">
              <a:latin typeface="Segoe Script" panose="020B0504020000000003" pitchFamily="34" charset="0"/>
            </a:endParaRPr>
          </a:p>
          <a:p>
            <a:pPr marL="457200" lvl="1" indent="0">
              <a:spcBef>
                <a:spcPts val="1200"/>
              </a:spcBef>
              <a:buNone/>
            </a:pPr>
            <a:r>
              <a:rPr lang="en-US" dirty="0" smtClean="0"/>
              <a:t>Filing 3, Director #1  			Votes </a:t>
            </a:r>
            <a:r>
              <a:rPr lang="en-US" dirty="0"/>
              <a:t>For</a:t>
            </a:r>
            <a:r>
              <a:rPr lang="en-US" dirty="0" smtClean="0"/>
              <a:t>: </a:t>
            </a:r>
            <a:endParaRPr lang="en-US" sz="2600" dirty="0">
              <a:latin typeface="Segoe Script" panose="020B0504020000000003" pitchFamily="34" charset="0"/>
            </a:endParaRPr>
          </a:p>
          <a:p>
            <a:pPr marL="457200" lvl="1" indent="0">
              <a:spcBef>
                <a:spcPts val="600"/>
              </a:spcBef>
              <a:buNone/>
            </a:pPr>
            <a:r>
              <a:rPr lang="en-US" dirty="0" smtClean="0"/>
              <a:t>At Large, </a:t>
            </a:r>
            <a:r>
              <a:rPr lang="en-US" dirty="0"/>
              <a:t>Director </a:t>
            </a:r>
            <a:r>
              <a:rPr lang="en-US" dirty="0" smtClean="0"/>
              <a:t>#3  </a:t>
            </a:r>
            <a:r>
              <a:rPr lang="en-US" dirty="0"/>
              <a:t>			Votes For: 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VOLUNTEERS NEEDED FOR ACC!!</a:t>
            </a:r>
            <a:endParaRPr lang="en-US" dirty="0"/>
          </a:p>
          <a:p>
            <a:pPr marL="457200" lvl="1" indent="0">
              <a:spcBef>
                <a:spcPts val="1200"/>
              </a:spcBef>
              <a:buNone/>
            </a:pPr>
            <a:endParaRPr lang="en-US" dirty="0" smtClean="0"/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D9D9-FC5B-4ECB-A2F4-AB1070E0771E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13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37805" y="2757896"/>
            <a:ext cx="235356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0" rIns="0" bIns="0" rtlCol="0" anchor="ctr" anchorCtr="0">
            <a:spAutoFit/>
          </a:bodyPr>
          <a:lstStyle/>
          <a:p>
            <a:r>
              <a:rPr lang="en-US" sz="2000" dirty="0" smtClean="0"/>
              <a:t>Jim Torley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637805" y="3235835"/>
            <a:ext cx="235356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0" rIns="0" bIns="0" rtlCol="0" anchor="ctr" anchorCtr="0">
            <a:spAutoFit/>
          </a:bodyPr>
          <a:lstStyle/>
          <a:p>
            <a:r>
              <a:rPr lang="en-US" sz="2000" dirty="0" smtClean="0"/>
              <a:t>Dave </a:t>
            </a:r>
            <a:r>
              <a:rPr lang="en-US" sz="2000" dirty="0" err="1" smtClean="0"/>
              <a:t>Draves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7805" y="3723768"/>
            <a:ext cx="235356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0" rIns="0" bIns="0" rtlCol="0" anchor="ctr" anchorCtr="0">
            <a:spAutoFit/>
          </a:bodyPr>
          <a:lstStyle/>
          <a:p>
            <a:r>
              <a:rPr lang="en-US" sz="2000" dirty="0" smtClean="0"/>
              <a:t>Jeff Atkinson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499578" y="2757896"/>
            <a:ext cx="670926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000" dirty="0" smtClean="0"/>
              <a:t>All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499578" y="3235834"/>
            <a:ext cx="670926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000" dirty="0" smtClean="0"/>
              <a:t>All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499578" y="3723768"/>
            <a:ext cx="670926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000" dirty="0" smtClean="0"/>
              <a:t>All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499578" y="4205460"/>
            <a:ext cx="670926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000" dirty="0" smtClean="0"/>
              <a:t>All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61488" y="4205460"/>
            <a:ext cx="2229879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0" rIns="0" bIns="0" rtlCol="0" anchor="ctr" anchorCtr="0">
            <a:spAutoFit/>
          </a:bodyPr>
          <a:lstStyle/>
          <a:p>
            <a:r>
              <a:rPr lang="en-US" sz="2000" dirty="0" smtClean="0"/>
              <a:t>Sarah Hageman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813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 smtClean="0">
                <a:latin typeface="+mn-lt"/>
              </a:rPr>
              <a:t>General </a:t>
            </a:r>
            <a:r>
              <a:rPr lang="en-US" sz="2400" dirty="0">
                <a:latin typeface="+mn-lt"/>
              </a:rPr>
              <a:t>Membership Meeting, </a:t>
            </a:r>
            <a:r>
              <a:rPr lang="en-US" sz="2400" dirty="0" smtClean="0">
                <a:latin typeface="+mn-lt"/>
              </a:rPr>
              <a:t>19 </a:t>
            </a:r>
            <a:r>
              <a:rPr lang="en-US" sz="2400" dirty="0">
                <a:latin typeface="+mn-lt"/>
              </a:rPr>
              <a:t>Jan </a:t>
            </a:r>
            <a:r>
              <a:rPr lang="en-US" sz="2400" dirty="0" smtClean="0">
                <a:latin typeface="+mn-lt"/>
              </a:rPr>
              <a:t>2017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8294" y="1475874"/>
            <a:ext cx="7207056" cy="47010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2016 In Review</a:t>
            </a:r>
          </a:p>
          <a:p>
            <a:r>
              <a:rPr lang="en-US" dirty="0" smtClean="0"/>
              <a:t>Neighborhood Garage Sale – June 2016</a:t>
            </a:r>
          </a:p>
          <a:p>
            <a:pPr lvl="1"/>
            <a:r>
              <a:rPr lang="en-US" dirty="0" smtClean="0"/>
              <a:t>Thanks to Tom &amp; Karen Highland for signs and newspaper ads</a:t>
            </a:r>
          </a:p>
          <a:p>
            <a:r>
              <a:rPr lang="en-US" dirty="0" smtClean="0"/>
              <a:t>Neighborhood </a:t>
            </a:r>
            <a:r>
              <a:rPr lang="en-US" dirty="0"/>
              <a:t>Clean-up </a:t>
            </a:r>
            <a:r>
              <a:rPr lang="en-US" dirty="0" smtClean="0"/>
              <a:t>Event, </a:t>
            </a:r>
            <a:r>
              <a:rPr lang="en-US" dirty="0"/>
              <a:t>13-14 August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Both dumpsters were easily filled over the </a:t>
            </a:r>
            <a:r>
              <a:rPr lang="en-US" dirty="0" smtClean="0"/>
              <a:t>weekend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Volunteers used: 7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Funding: $</a:t>
            </a:r>
            <a:r>
              <a:rPr lang="en-US" dirty="0"/>
              <a:t>150 paid by </a:t>
            </a:r>
            <a:r>
              <a:rPr lang="en-US" dirty="0" smtClean="0"/>
              <a:t>HOAFE, $500 grant from CONO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Materials collected: yard waste, two </a:t>
            </a:r>
            <a:r>
              <a:rPr lang="en-US" dirty="0"/>
              <a:t>35 yard roll-offs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Participating households: </a:t>
            </a:r>
            <a:r>
              <a:rPr lang="en-US" dirty="0"/>
              <a:t>22-24 </a:t>
            </a:r>
            <a:r>
              <a:rPr lang="en-US" dirty="0" smtClean="0"/>
              <a:t>members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Includes </a:t>
            </a:r>
            <a:r>
              <a:rPr lang="en-US" dirty="0"/>
              <a:t>two new HOAFE members, who paid at the time of </a:t>
            </a:r>
            <a:r>
              <a:rPr lang="en-US" dirty="0" smtClean="0"/>
              <a:t>dumping</a:t>
            </a:r>
          </a:p>
          <a:p>
            <a:pPr lvl="1"/>
            <a:r>
              <a:rPr lang="en-US" dirty="0" smtClean="0"/>
              <a:t>Overall</a:t>
            </a:r>
            <a:r>
              <a:rPr lang="en-US" dirty="0"/>
              <a:t>, Board members considered the event a success </a:t>
            </a:r>
            <a:endParaRPr lang="en-US" dirty="0" smtClean="0"/>
          </a:p>
          <a:p>
            <a:pPr lvl="2"/>
            <a:r>
              <a:rPr lang="en-US" dirty="0" smtClean="0"/>
              <a:t>Idea </a:t>
            </a:r>
            <a:r>
              <a:rPr lang="en-US" dirty="0"/>
              <a:t>for </a:t>
            </a:r>
            <a:r>
              <a:rPr lang="en-US" dirty="0" smtClean="0"/>
              <a:t>future includes </a:t>
            </a:r>
            <a:r>
              <a:rPr lang="en-US" dirty="0"/>
              <a:t>expanding </a:t>
            </a:r>
            <a:r>
              <a:rPr lang="en-US" dirty="0" smtClean="0"/>
              <a:t>into </a:t>
            </a:r>
            <a:r>
              <a:rPr lang="en-US" dirty="0"/>
              <a:t>a BBQ/social event </a:t>
            </a:r>
            <a:endParaRPr lang="en-US" dirty="0" smtClean="0"/>
          </a:p>
          <a:p>
            <a:endParaRPr lang="en-US" dirty="0" smtClean="0"/>
          </a:p>
          <a:p>
            <a:endParaRPr lang="en-US" u="sng" dirty="0"/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7CBE-E09B-4B45-9229-D15E188A0AE1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5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 smtClean="0">
                <a:latin typeface="+mn-lt"/>
              </a:rPr>
              <a:t>General </a:t>
            </a:r>
            <a:r>
              <a:rPr lang="en-US" sz="2400" dirty="0">
                <a:latin typeface="+mn-lt"/>
              </a:rPr>
              <a:t>Membership Meeting, </a:t>
            </a:r>
            <a:r>
              <a:rPr lang="en-US" sz="2400" dirty="0" smtClean="0">
                <a:latin typeface="+mn-lt"/>
              </a:rPr>
              <a:t>19 </a:t>
            </a:r>
            <a:r>
              <a:rPr lang="en-US" sz="2400" dirty="0">
                <a:latin typeface="+mn-lt"/>
              </a:rPr>
              <a:t>Jan </a:t>
            </a:r>
            <a:r>
              <a:rPr lang="en-US" sz="2400" dirty="0" smtClean="0">
                <a:latin typeface="+mn-lt"/>
              </a:rPr>
              <a:t>2017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8294" y="1475874"/>
            <a:ext cx="7207056" cy="4701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2016 In Review</a:t>
            </a:r>
          </a:p>
          <a:p>
            <a:r>
              <a:rPr lang="en-US" dirty="0" smtClean="0"/>
              <a:t>Traffic </a:t>
            </a:r>
            <a:r>
              <a:rPr lang="en-US" dirty="0"/>
              <a:t>Signs for Woodmen </a:t>
            </a:r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Board considered an idea for making temporary signs to place at neighborhood entrances</a:t>
            </a:r>
          </a:p>
          <a:p>
            <a:pPr lvl="1"/>
            <a:r>
              <a:rPr lang="en-US" dirty="0" smtClean="0"/>
              <a:t>Remind motorists detouring around construction that neighborhood speed limit is 25mph</a:t>
            </a:r>
          </a:p>
          <a:p>
            <a:pPr lvl="1"/>
            <a:r>
              <a:rPr lang="en-US" dirty="0" smtClean="0"/>
              <a:t>Appropriate wording developed with input from City Traffic Engineering</a:t>
            </a:r>
          </a:p>
          <a:p>
            <a:pPr marL="914400" lvl="2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“Welcome to Falcon Estates  Please Respect the 25 mph Speed Limit”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Four signs purchased, not yet set up </a:t>
            </a:r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7CBE-E09B-4B45-9229-D15E188A0AE1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1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 smtClean="0">
                <a:latin typeface="+mn-lt"/>
              </a:rPr>
              <a:t>General </a:t>
            </a:r>
            <a:r>
              <a:rPr lang="en-US" sz="2400" dirty="0">
                <a:latin typeface="+mn-lt"/>
              </a:rPr>
              <a:t>Membership Meeting, </a:t>
            </a:r>
            <a:r>
              <a:rPr lang="en-US" sz="2400" dirty="0" smtClean="0">
                <a:latin typeface="+mn-lt"/>
              </a:rPr>
              <a:t>19 </a:t>
            </a:r>
            <a:r>
              <a:rPr lang="en-US" sz="2400" dirty="0">
                <a:latin typeface="+mn-lt"/>
              </a:rPr>
              <a:t>Jan </a:t>
            </a:r>
            <a:r>
              <a:rPr lang="en-US" sz="2400" dirty="0" smtClean="0">
                <a:latin typeface="+mn-lt"/>
              </a:rPr>
              <a:t>2017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8294" y="1475874"/>
            <a:ext cx="7207056" cy="47010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2016 In Review</a:t>
            </a:r>
            <a:r>
              <a:rPr lang="en-US" dirty="0" smtClean="0"/>
              <a:t> 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Stormwater Drainage Meeting, 29 November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Introductory public meeting with engineering firm conducting study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Included City Engineers, Councilman Bagley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Approximately 30 properties represented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City has three goals out of study/assessment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What can city do for maintenance?</a:t>
            </a:r>
          </a:p>
          <a:p>
            <a:pPr lvl="3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Limited funds available for near-term use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What are the necessary long-term or larger improvements?</a:t>
            </a:r>
          </a:p>
          <a:p>
            <a:pPr lvl="3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Future budgets cover potential improvements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What recommendations can City provide for homeowners?</a:t>
            </a:r>
          </a:p>
          <a:p>
            <a:pPr lvl="3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Recommendations for culverts under driveways, etc.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HOAFE and FE residents will be invited to a Summary Public Meeting when study is completed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Expected late February or March 2017</a:t>
            </a:r>
          </a:p>
          <a:p>
            <a:endParaRPr lang="en-US" u="sng" dirty="0"/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7CBE-E09B-4B45-9229-D15E188A0AE1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8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 smtClean="0">
                <a:latin typeface="+mn-lt"/>
              </a:rPr>
              <a:t>General </a:t>
            </a:r>
            <a:r>
              <a:rPr lang="en-US" sz="2400" dirty="0">
                <a:latin typeface="+mn-lt"/>
              </a:rPr>
              <a:t>Membership Meeting, </a:t>
            </a:r>
            <a:r>
              <a:rPr lang="en-US" sz="2400" dirty="0" smtClean="0">
                <a:latin typeface="+mn-lt"/>
              </a:rPr>
              <a:t>19 </a:t>
            </a:r>
            <a:r>
              <a:rPr lang="en-US" sz="2400" dirty="0">
                <a:latin typeface="+mn-lt"/>
              </a:rPr>
              <a:t>Jan </a:t>
            </a:r>
            <a:r>
              <a:rPr lang="en-US" sz="2400" dirty="0" smtClean="0">
                <a:latin typeface="+mn-lt"/>
              </a:rPr>
              <a:t>2017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8294" y="1475874"/>
            <a:ext cx="7207056" cy="47010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2017 Activity Forecast</a:t>
            </a:r>
          </a:p>
          <a:p>
            <a:r>
              <a:rPr lang="en-US" dirty="0"/>
              <a:t>Update/Revise HOAFE </a:t>
            </a:r>
            <a:r>
              <a:rPr lang="en-US" dirty="0" smtClean="0"/>
              <a:t>Bylaws</a:t>
            </a:r>
          </a:p>
          <a:p>
            <a:pPr lvl="1"/>
            <a:r>
              <a:rPr lang="en-US" dirty="0" smtClean="0"/>
              <a:t>Goal is for Board to propose revisions and present to membership at July meeting</a:t>
            </a:r>
            <a:endParaRPr lang="en-US" dirty="0"/>
          </a:p>
          <a:p>
            <a:r>
              <a:rPr lang="en-US" dirty="0"/>
              <a:t>Garage </a:t>
            </a:r>
            <a:r>
              <a:rPr lang="en-US" dirty="0" smtClean="0"/>
              <a:t>Sale</a:t>
            </a:r>
          </a:p>
          <a:p>
            <a:pPr lvl="1"/>
            <a:r>
              <a:rPr lang="en-US" dirty="0" smtClean="0"/>
              <a:t>Neighborhood weekend as usual in June</a:t>
            </a:r>
            <a:endParaRPr lang="en-US" dirty="0"/>
          </a:p>
          <a:p>
            <a:r>
              <a:rPr lang="en-US" dirty="0"/>
              <a:t>Neighborhood </a:t>
            </a:r>
            <a:r>
              <a:rPr lang="en-US" dirty="0" smtClean="0"/>
              <a:t>Clean-up</a:t>
            </a:r>
          </a:p>
          <a:p>
            <a:pPr lvl="1"/>
            <a:r>
              <a:rPr lang="en-US" dirty="0" smtClean="0"/>
              <a:t>Goal is to apply for a 2017 grant and sponsor another event</a:t>
            </a:r>
            <a:endParaRPr lang="en-US" dirty="0"/>
          </a:p>
          <a:p>
            <a:r>
              <a:rPr lang="en-US" dirty="0"/>
              <a:t>CSFD Chipping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Participate as usual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1A62-11FF-495A-AB3A-6375DBA20B9D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1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Membership Meeting, 19 Jan 2017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8294" y="1475874"/>
            <a:ext cx="7207056" cy="47010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Member </a:t>
            </a:r>
            <a:r>
              <a:rPr lang="en-US" u="sng" dirty="0"/>
              <a:t>Inputs/Open </a:t>
            </a:r>
            <a:r>
              <a:rPr lang="en-US" u="sng" dirty="0" smtClean="0"/>
              <a:t>Discussion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 smtClean="0"/>
          </a:p>
          <a:p>
            <a:endParaRPr lang="en-US" sz="2600" dirty="0" smtClean="0"/>
          </a:p>
          <a:p>
            <a:r>
              <a:rPr lang="en-US" sz="2600" dirty="0" smtClean="0"/>
              <a:t>Next Meeting: Thursday, July 20, 2017, 6:00-8:30pm, CSPD Falcon Substation Community Room</a:t>
            </a:r>
            <a:endParaRPr lang="en-US" sz="2600" dirty="0"/>
          </a:p>
          <a:p>
            <a:r>
              <a:rPr lang="en-US" sz="2600" dirty="0" smtClean="0"/>
              <a:t>Adjourn Meeting</a:t>
            </a:r>
            <a:endParaRPr lang="en-US" sz="2600" dirty="0"/>
          </a:p>
          <a:p>
            <a:pPr lvl="1">
              <a:spcAft>
                <a:spcPts val="600"/>
              </a:spcAft>
            </a:pPr>
            <a:r>
              <a:rPr lang="en-US" dirty="0"/>
              <a:t>Motion to approve: 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Second: </a:t>
            </a:r>
          </a:p>
          <a:p>
            <a:pPr lvl="2"/>
            <a:r>
              <a:rPr lang="en-US" sz="2400" dirty="0" smtClean="0"/>
              <a:t>Time: </a:t>
            </a:r>
            <a:endParaRPr lang="en-US" sz="2400" dirty="0"/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D3E7-4098-49B5-A2AA-8B7F23A899F2}" type="datetime1">
              <a:rPr lang="en-US" smtClean="0"/>
              <a:t>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18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48366" y="4999791"/>
            <a:ext cx="2458635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0" rIns="0" bIns="0" rtlCol="0" anchor="ctr" anchorCtr="0">
            <a:spAutoFit/>
          </a:bodyPr>
          <a:lstStyle/>
          <a:p>
            <a:r>
              <a:rPr lang="en-US" sz="2000" dirty="0" smtClean="0"/>
              <a:t>Kevin Basham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11063" y="5345969"/>
            <a:ext cx="2458635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0" rIns="0" bIns="0" rtlCol="0" anchor="ctr" anchorCtr="0">
            <a:spAutoFit/>
          </a:bodyPr>
          <a:lstStyle/>
          <a:p>
            <a:r>
              <a:rPr lang="en-US" sz="2000" dirty="0" smtClean="0"/>
              <a:t>Greg Floyd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169216" y="5707314"/>
            <a:ext cx="870521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000" dirty="0" smtClean="0"/>
              <a:t>7:50 pm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584753" y="1818770"/>
            <a:ext cx="6654137" cy="21966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0" rIns="0" bIns="0" rtlCol="0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ACC appeal – volunteers are needed, out of six positions only one is filled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Discussion regarding commercial development responsibilities for clean-up in easements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Discussion regarding crime in the area, statistics can be checked on the following website:</a:t>
            </a:r>
          </a:p>
          <a:p>
            <a:pPr lvl="1"/>
            <a:r>
              <a:rPr lang="en-US" sz="2000" dirty="0">
                <a:hlinkClick r:id="rId5"/>
              </a:rPr>
              <a:t>http://www.myneighborhoodupdate.net</a:t>
            </a:r>
            <a:r>
              <a:rPr lang="en-US" sz="2000" dirty="0" smtClean="0">
                <a:hlinkClick r:id="rId5"/>
              </a:rPr>
              <a:t>/</a:t>
            </a:r>
            <a:endParaRPr lang="en-US" sz="20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557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 smtClean="0">
                <a:latin typeface="+mn-lt"/>
              </a:rPr>
              <a:t>General </a:t>
            </a:r>
            <a:r>
              <a:rPr lang="en-US" sz="2400" dirty="0">
                <a:latin typeface="+mn-lt"/>
              </a:rPr>
              <a:t>Membership Meeting, </a:t>
            </a:r>
            <a:r>
              <a:rPr lang="en-US" sz="2400" dirty="0" smtClean="0">
                <a:latin typeface="+mn-lt"/>
              </a:rPr>
              <a:t>19 </a:t>
            </a:r>
            <a:r>
              <a:rPr lang="en-US" sz="2400" dirty="0">
                <a:latin typeface="+mn-lt"/>
              </a:rPr>
              <a:t>Jan </a:t>
            </a:r>
            <a:r>
              <a:rPr lang="en-US" sz="2400" dirty="0" smtClean="0">
                <a:latin typeface="+mn-lt"/>
              </a:rPr>
              <a:t>2017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  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(2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of 2)</a:t>
            </a:r>
            <a:endParaRPr lang="en-US" sz="24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8294" y="1475874"/>
            <a:ext cx="7207056" cy="48804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400" b="1" u="sng" dirty="0"/>
              <a:t>Agenda</a:t>
            </a:r>
          </a:p>
          <a:p>
            <a:pPr lvl="1"/>
            <a:r>
              <a:rPr lang="en-US" sz="2800" dirty="0" smtClean="0"/>
              <a:t>2016 In Review</a:t>
            </a:r>
          </a:p>
          <a:p>
            <a:pPr lvl="2"/>
            <a:r>
              <a:rPr lang="en-US" sz="2600" u="sng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3" action="ppaction://hlinksldjump"/>
              </a:rPr>
              <a:t>Garage Sale</a:t>
            </a:r>
          </a:p>
          <a:p>
            <a:pPr lvl="2"/>
            <a:r>
              <a:rPr lang="en-US" sz="2600" u="sng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3" action="ppaction://hlinksldjump"/>
              </a:rPr>
              <a:t>Neighborhood Clean-up Event</a:t>
            </a:r>
            <a:endParaRPr lang="en-US" sz="2600" u="sng" dirty="0" smtClean="0">
              <a:solidFill>
                <a:schemeClr val="accent1">
                  <a:lumMod val="50000"/>
                </a:schemeClr>
              </a:solidFill>
              <a:uFill>
                <a:solidFill>
                  <a:schemeClr val="bg1"/>
                </a:solidFill>
              </a:uFill>
            </a:endParaRPr>
          </a:p>
          <a:p>
            <a:pPr lvl="2"/>
            <a:r>
              <a:rPr lang="en-US" sz="2600" u="sng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4" action="ppaction://hlinksldjump"/>
              </a:rPr>
              <a:t>Traffic Signs for Woodmen Construction</a:t>
            </a:r>
            <a:endParaRPr lang="en-US" sz="2600" u="sng" dirty="0" smtClean="0">
              <a:solidFill>
                <a:schemeClr val="accent1">
                  <a:lumMod val="50000"/>
                </a:schemeClr>
              </a:solidFill>
              <a:uFill>
                <a:solidFill>
                  <a:schemeClr val="bg1"/>
                </a:solidFill>
              </a:uFill>
            </a:endParaRPr>
          </a:p>
          <a:p>
            <a:pPr lvl="2"/>
            <a:r>
              <a:rPr lang="en-US" sz="2600" u="sng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5" action="ppaction://hlinksldjump"/>
              </a:rPr>
              <a:t>Stormwater</a:t>
            </a:r>
            <a:r>
              <a:rPr lang="en-US" sz="2600" u="sng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5" action="ppaction://hlinksldjump"/>
              </a:rPr>
              <a:t> Drainage Meeting</a:t>
            </a:r>
            <a:endParaRPr lang="en-US" sz="2600" u="sng" dirty="0" smtClean="0">
              <a:solidFill>
                <a:schemeClr val="accent1">
                  <a:lumMod val="50000"/>
                </a:schemeClr>
              </a:solidFill>
              <a:uFill>
                <a:solidFill>
                  <a:schemeClr val="bg1"/>
                </a:solidFill>
              </a:uFill>
            </a:endParaRPr>
          </a:p>
          <a:p>
            <a:pPr lvl="1"/>
            <a:r>
              <a:rPr lang="en-US" sz="2700" dirty="0" smtClean="0"/>
              <a:t>2017 Activity Forecast</a:t>
            </a:r>
          </a:p>
          <a:p>
            <a:pPr lvl="2"/>
            <a:r>
              <a:rPr lang="en-US" sz="2600" u="sng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6" action="ppaction://hlinksldjump"/>
              </a:rPr>
              <a:t>Update/Revise HOAFE Bylaw</a:t>
            </a:r>
            <a:r>
              <a:rPr lang="en-US" sz="2600" u="sng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</a:rPr>
              <a:t>s</a:t>
            </a:r>
          </a:p>
          <a:p>
            <a:pPr lvl="2"/>
            <a:r>
              <a:rPr lang="en-US" sz="2600" u="sng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6" action="ppaction://hlinksldjump"/>
              </a:rPr>
              <a:t>Garage Sale</a:t>
            </a:r>
            <a:endParaRPr lang="en-US" sz="2600" u="sng" dirty="0" smtClean="0">
              <a:solidFill>
                <a:schemeClr val="accent1">
                  <a:lumMod val="50000"/>
                </a:schemeClr>
              </a:solidFill>
              <a:uFill>
                <a:solidFill>
                  <a:schemeClr val="bg1"/>
                </a:solidFill>
              </a:uFill>
            </a:endParaRPr>
          </a:p>
          <a:p>
            <a:pPr lvl="2"/>
            <a:r>
              <a:rPr lang="en-US" sz="2600" u="sng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6" action="ppaction://hlinksldjump"/>
              </a:rPr>
              <a:t>Neighborhood Clean-up</a:t>
            </a:r>
            <a:endParaRPr lang="en-US" sz="2600" u="sng" dirty="0" smtClean="0">
              <a:solidFill>
                <a:schemeClr val="accent1">
                  <a:lumMod val="50000"/>
                </a:schemeClr>
              </a:solidFill>
              <a:uFill>
                <a:solidFill>
                  <a:schemeClr val="bg1"/>
                </a:solidFill>
              </a:uFill>
            </a:endParaRPr>
          </a:p>
          <a:p>
            <a:pPr lvl="2"/>
            <a:r>
              <a:rPr lang="en-US" sz="2600" u="sng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6" action="ppaction://hlinksldjump"/>
              </a:rPr>
              <a:t>CSFD Chipping Program</a:t>
            </a:r>
            <a:endParaRPr lang="en-US" sz="2600" u="sng" dirty="0" smtClean="0">
              <a:solidFill>
                <a:schemeClr val="accent1">
                  <a:lumMod val="50000"/>
                </a:schemeClr>
              </a:solidFill>
              <a:uFill>
                <a:solidFill>
                  <a:schemeClr val="bg1"/>
                </a:solidFill>
              </a:uFill>
            </a:endParaRPr>
          </a:p>
          <a:p>
            <a:pPr lvl="1"/>
            <a:r>
              <a:rPr lang="en-US" sz="2800" u="sng" dirty="0" smtClean="0">
                <a:uFill>
                  <a:solidFill>
                    <a:schemeClr val="bg1"/>
                  </a:solidFill>
                </a:uFill>
                <a:hlinkClick r:id="rId7" action="ppaction://hlinksldjump"/>
              </a:rPr>
              <a:t>Member Inputs/Open Discussion</a:t>
            </a:r>
            <a:endParaRPr lang="en-US" sz="2800" u="sng" dirty="0">
              <a:uFill>
                <a:solidFill>
                  <a:schemeClr val="bg1"/>
                </a:solidFill>
              </a:uFill>
            </a:endParaRPr>
          </a:p>
        </p:txBody>
      </p:sp>
      <p:pic>
        <p:nvPicPr>
          <p:cNvPr id="6" name="Picture 5">
            <a:hlinkClick r:id="rId8" action="ppaction://hlinksldjump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A59D-DAF5-4DF8-9A20-930FAADEE404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Membership Meeting, 19 Jan 2017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8294" y="1475874"/>
            <a:ext cx="7207056" cy="4701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Guest Speaker</a:t>
            </a:r>
          </a:p>
          <a:p>
            <a:r>
              <a:rPr lang="en-US" sz="2400" dirty="0"/>
              <a:t>Kathleen </a:t>
            </a:r>
            <a:r>
              <a:rPr lang="en-US" sz="2400" dirty="0" err="1"/>
              <a:t>Krager</a:t>
            </a:r>
            <a:r>
              <a:rPr lang="en-US" sz="2400" dirty="0"/>
              <a:t>, Transportation Manager </a:t>
            </a:r>
            <a:r>
              <a:rPr lang="en-US" sz="2400" dirty="0" smtClean="0"/>
              <a:t>- Public </a:t>
            </a:r>
            <a:r>
              <a:rPr lang="en-US" sz="2400" dirty="0"/>
              <a:t>Works </a:t>
            </a:r>
            <a:r>
              <a:rPr lang="en-US" sz="2400" dirty="0" smtClean="0"/>
              <a:t>Department</a:t>
            </a:r>
          </a:p>
          <a:p>
            <a:pPr lvl="1"/>
            <a:r>
              <a:rPr lang="en-US" sz="2000" dirty="0" smtClean="0">
                <a:hlinkClick r:id="rId3"/>
              </a:rPr>
              <a:t>kkrager@springsgov.com</a:t>
            </a:r>
            <a:r>
              <a:rPr lang="en-US" sz="2000" dirty="0" smtClean="0"/>
              <a:t>, </a:t>
            </a:r>
            <a:r>
              <a:rPr lang="en-US" sz="2000" dirty="0"/>
              <a:t>(719) 385-7628</a:t>
            </a:r>
            <a:endParaRPr lang="en-US" sz="2000" dirty="0" smtClean="0"/>
          </a:p>
          <a:p>
            <a:r>
              <a:rPr lang="en-US" sz="2400" dirty="0" smtClean="0"/>
              <a:t>Falcon Estates Concerns</a:t>
            </a:r>
          </a:p>
          <a:p>
            <a:pPr lvl="1"/>
            <a:r>
              <a:rPr lang="en-US" sz="2000" dirty="0" err="1" smtClean="0"/>
              <a:t>Shrider</a:t>
            </a:r>
            <a:r>
              <a:rPr lang="en-US" sz="2000" dirty="0" smtClean="0"/>
              <a:t>/Academy Intersection and Traffic Signals</a:t>
            </a:r>
          </a:p>
          <a:p>
            <a:pPr lvl="1"/>
            <a:r>
              <a:rPr lang="en-US" sz="2000" dirty="0" smtClean="0"/>
              <a:t>Vincent/Campus Drive Intersection (Proposed </a:t>
            </a:r>
            <a:r>
              <a:rPr lang="en-US" sz="2000" dirty="0" err="1" smtClean="0"/>
              <a:t>Viewhouse</a:t>
            </a:r>
            <a:r>
              <a:rPr lang="en-US" sz="2000" dirty="0" smtClean="0"/>
              <a:t> Restaurant)</a:t>
            </a:r>
          </a:p>
          <a:p>
            <a:pPr lvl="1"/>
            <a:r>
              <a:rPr lang="en-US" sz="2000" dirty="0" smtClean="0"/>
              <a:t>Neighborhood speed controls</a:t>
            </a:r>
          </a:p>
          <a:p>
            <a:pPr lvl="2"/>
            <a:r>
              <a:rPr lang="en-US" sz="1600" dirty="0" smtClean="0"/>
              <a:t>Three-way stops at selected intersections (i.e. Collins &amp; Murdoch, Vincent &amp; Collins, other)</a:t>
            </a:r>
          </a:p>
          <a:p>
            <a:pPr lvl="1"/>
            <a:r>
              <a:rPr lang="en-US" dirty="0" smtClean="0"/>
              <a:t>Neighborhood Paving</a:t>
            </a:r>
          </a:p>
          <a:p>
            <a:pPr lvl="1"/>
            <a:r>
              <a:rPr lang="en-US" sz="2000" dirty="0" smtClean="0"/>
              <a:t>Woodmen Road Construction</a:t>
            </a:r>
            <a:endParaRPr lang="en-US" sz="2000" dirty="0"/>
          </a:p>
        </p:txBody>
      </p:sp>
      <p:pic>
        <p:nvPicPr>
          <p:cNvPr id="6" name="Picture 5">
            <a:hlinkClick r:id="rId4" action="ppaction://hlinksldjump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53E5-7A20-4921-A45C-DFFED8461951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Membership Meeting, 19 Jan 2017</a:t>
            </a:r>
            <a:endParaRPr lang="en-US" sz="2800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8294" y="1475874"/>
            <a:ext cx="7207056" cy="4701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Administrative Items</a:t>
            </a:r>
          </a:p>
          <a:p>
            <a:pPr lvl="1"/>
            <a:r>
              <a:rPr lang="en-US" dirty="0" smtClean="0"/>
              <a:t>Introductions - 2016 </a:t>
            </a:r>
            <a:r>
              <a:rPr lang="en-US" dirty="0"/>
              <a:t>Board of </a:t>
            </a:r>
            <a:r>
              <a:rPr lang="en-US" dirty="0" smtClean="0"/>
              <a:t>Directors and Architectural Control Committee</a:t>
            </a:r>
          </a:p>
          <a:p>
            <a:pPr lvl="1"/>
            <a:endParaRPr lang="en-US" dirty="0"/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3F4B-AC7C-4BF0-AE5A-246511A5D571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812" y="3016704"/>
            <a:ext cx="4778788" cy="25952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5452" y="3485449"/>
            <a:ext cx="3189669" cy="165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4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Membership Meeting, 19 Jan 2017</a:t>
            </a:r>
            <a:endParaRPr lang="en-US" sz="2800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8294" y="1631852"/>
            <a:ext cx="7207056" cy="4724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Administrative Items</a:t>
            </a:r>
          </a:p>
          <a:p>
            <a:r>
              <a:rPr lang="en-US" sz="2400" dirty="0" smtClean="0"/>
              <a:t>2016 Membership </a:t>
            </a:r>
            <a:r>
              <a:rPr lang="en-US" sz="2400" dirty="0" smtClean="0">
                <a:sym typeface="Wingdings" panose="05000000000000000000" pitchFamily="2" charset="2"/>
              </a:rPr>
              <a:t></a:t>
            </a:r>
            <a:endParaRPr lang="en-US" sz="2400" dirty="0"/>
          </a:p>
          <a:p>
            <a:pPr marL="0" lvl="1" indent="0">
              <a:spcBef>
                <a:spcPts val="1000"/>
              </a:spcBef>
              <a:buNone/>
            </a:pPr>
            <a:endParaRPr lang="en-US" sz="2000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/>
              <a:t>    Members </a:t>
            </a:r>
            <a:r>
              <a:rPr lang="en-US" sz="2000" dirty="0"/>
              <a:t>present</a:t>
            </a:r>
            <a:r>
              <a:rPr lang="en-US" sz="2000" dirty="0" smtClean="0"/>
              <a:t>: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>
                <a:effectLst>
                  <a:glow rad="127000">
                    <a:schemeClr val="bg1"/>
                  </a:glow>
                </a:effectLst>
              </a:rPr>
              <a:t> </a:t>
            </a:r>
            <a:r>
              <a:rPr lang="en-US" sz="2000" dirty="0" smtClean="0">
                <a:effectLst>
                  <a:glow rad="127000">
                    <a:schemeClr val="bg1"/>
                  </a:glow>
                </a:effectLst>
              </a:rPr>
              <a:t>   </a:t>
            </a:r>
            <a:endParaRPr lang="en-US" sz="2000" dirty="0" smtClean="0">
              <a:effectLst>
                <a:glow rad="127000">
                  <a:schemeClr val="bg1"/>
                </a:glow>
              </a:effectLst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000" dirty="0"/>
          </a:p>
          <a:p>
            <a:r>
              <a:rPr lang="en-US" sz="2400" dirty="0" smtClean="0"/>
              <a:t>Quorum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Quorum for motions is 1/5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smtClean="0"/>
              <a:t>of </a:t>
            </a:r>
            <a:r>
              <a:rPr lang="en-US" sz="2000" dirty="0"/>
              <a:t>membership, present or </a:t>
            </a:r>
            <a:r>
              <a:rPr lang="en-US" sz="2000" dirty="0" smtClean="0"/>
              <a:t>represented </a:t>
            </a:r>
            <a:r>
              <a:rPr lang="en-US" sz="2000" dirty="0"/>
              <a:t>by </a:t>
            </a:r>
            <a:r>
              <a:rPr lang="en-US" sz="2000" dirty="0" smtClean="0"/>
              <a:t>proxy/absentee </a:t>
            </a:r>
            <a:r>
              <a:rPr lang="en-US" sz="2000" dirty="0"/>
              <a:t>ballot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Motions/votes require a </a:t>
            </a:r>
            <a:r>
              <a:rPr lang="en-US" sz="2000" dirty="0" smtClean="0"/>
              <a:t>minimum </a:t>
            </a:r>
            <a:r>
              <a:rPr lang="en-US" sz="2000" dirty="0"/>
              <a:t>of 50% plus one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    of the quorum to </a:t>
            </a:r>
            <a:r>
              <a:rPr lang="en-US" sz="2000" dirty="0" smtClean="0"/>
              <a:t>pass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i="1" dirty="0">
                <a:solidFill>
                  <a:srgbClr val="00B050"/>
                </a:solidFill>
              </a:rPr>
              <a:t>Minimum votes to pass motions</a:t>
            </a:r>
            <a:r>
              <a:rPr lang="en-US" sz="2000" i="1" dirty="0" smtClean="0">
                <a:solidFill>
                  <a:srgbClr val="00B050"/>
                </a:solidFill>
              </a:rPr>
              <a:t>: 1</a:t>
            </a:r>
            <a:r>
              <a:rPr lang="en-US" sz="2000" b="1" i="1" dirty="0" smtClean="0">
                <a:solidFill>
                  <a:srgbClr val="00B050"/>
                </a:solidFill>
              </a:rPr>
              <a:t>2</a:t>
            </a:r>
            <a:endParaRPr lang="en-US" sz="2000" i="1" dirty="0" smtClean="0">
              <a:solidFill>
                <a:srgbClr val="00B050"/>
              </a:solidFill>
            </a:endParaRPr>
          </a:p>
          <a:p>
            <a:pPr marL="914400" lvl="2" indent="0">
              <a:spcBef>
                <a:spcPts val="0"/>
              </a:spcBef>
              <a:buNone/>
            </a:pPr>
            <a:r>
              <a:rPr lang="en-US" sz="1600" i="1" dirty="0" smtClean="0"/>
              <a:t>(</a:t>
            </a:r>
            <a:r>
              <a:rPr lang="en-US" sz="1600" dirty="0" smtClean="0"/>
              <a:t>20.4 * .50 = 13.1 + 1 = 11.2, round up to 12)</a:t>
            </a:r>
            <a:endParaRPr lang="en-US" sz="1400" dirty="0" smtClean="0"/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FD7F-1DC3-4400-9262-B1BF2A697C47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94137" y="2845255"/>
            <a:ext cx="738019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000" dirty="0" smtClean="0"/>
              <a:t>22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2085" y="1729971"/>
            <a:ext cx="3493265" cy="214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8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Membership Meeting, 19 Jan 2017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8294" y="1475874"/>
            <a:ext cx="7207056" cy="48804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Administrative </a:t>
            </a:r>
            <a:r>
              <a:rPr lang="en-US" b="1" u="sng" dirty="0" smtClean="0"/>
              <a:t>Items</a:t>
            </a:r>
            <a:endParaRPr lang="en-US" b="1" u="sng" dirty="0"/>
          </a:p>
          <a:p>
            <a:r>
              <a:rPr lang="en-US" sz="2400" dirty="0" smtClean="0"/>
              <a:t>2017 </a:t>
            </a:r>
            <a:r>
              <a:rPr lang="en-US" sz="2400" dirty="0"/>
              <a:t>Dues</a:t>
            </a:r>
          </a:p>
          <a:p>
            <a:pPr lvl="1"/>
            <a:r>
              <a:rPr lang="en-US" sz="2000" dirty="0"/>
              <a:t>Annual dues are $25.00, payable on or before the thirty-first (31st) day of January of each calendar year.</a:t>
            </a:r>
          </a:p>
          <a:p>
            <a:pPr lvl="1"/>
            <a:r>
              <a:rPr lang="en-US" sz="2000" dirty="0"/>
              <a:t>Provide payment </a:t>
            </a:r>
            <a:r>
              <a:rPr lang="en-US" sz="2000" dirty="0" smtClean="0"/>
              <a:t>today </a:t>
            </a:r>
            <a:r>
              <a:rPr lang="en-US" sz="2000" dirty="0"/>
              <a:t>or </a:t>
            </a:r>
            <a:r>
              <a:rPr lang="en-US" sz="2000" dirty="0" smtClean="0"/>
              <a:t>mail </a:t>
            </a:r>
            <a:r>
              <a:rPr lang="en-US" sz="2000" dirty="0"/>
              <a:t>to: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pl-PL" sz="2000" dirty="0"/>
              <a:t>HOAFE, PO Box 63183, Colorado Springs, CO </a:t>
            </a:r>
            <a:r>
              <a:rPr lang="pl-PL" sz="2000" dirty="0" smtClean="0"/>
              <a:t>80962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	</a:t>
            </a:r>
            <a:endParaRPr lang="pl-PL" sz="2000" dirty="0"/>
          </a:p>
          <a:p>
            <a:r>
              <a:rPr lang="en-US" sz="2400" dirty="0"/>
              <a:t>July </a:t>
            </a:r>
            <a:r>
              <a:rPr lang="en-US" sz="2400" dirty="0" smtClean="0"/>
              <a:t>26, 2016 </a:t>
            </a:r>
            <a:r>
              <a:rPr lang="en-US" sz="2400" dirty="0"/>
              <a:t>General Membership </a:t>
            </a:r>
            <a:r>
              <a:rPr lang="en-US" sz="2400" dirty="0" smtClean="0"/>
              <a:t>Meeting Minutes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Motion to approve: </a:t>
            </a:r>
          </a:p>
          <a:p>
            <a:pPr lvl="2">
              <a:spcAft>
                <a:spcPts val="600"/>
              </a:spcAft>
            </a:pPr>
            <a:r>
              <a:rPr lang="en-US" sz="2200" dirty="0"/>
              <a:t>Second</a:t>
            </a:r>
            <a:r>
              <a:rPr lang="en-US" sz="2200" dirty="0" smtClean="0"/>
              <a:t>: </a:t>
            </a:r>
            <a:endParaRPr lang="en-US" sz="2000" dirty="0"/>
          </a:p>
          <a:p>
            <a:r>
              <a:rPr lang="en-US" sz="2400" dirty="0" smtClean="0"/>
              <a:t>ACC </a:t>
            </a:r>
            <a:r>
              <a:rPr lang="en-US" sz="2400" dirty="0"/>
              <a:t>Report – Matt </a:t>
            </a:r>
            <a:r>
              <a:rPr lang="en-US" sz="2400" dirty="0" smtClean="0"/>
              <a:t>Kasper</a:t>
            </a:r>
            <a:endParaRPr lang="en-US" sz="2400" dirty="0" smtClean="0"/>
          </a:p>
          <a:p>
            <a:pPr lvl="1"/>
            <a:r>
              <a:rPr lang="en-US" sz="2000" dirty="0" smtClean="0"/>
              <a:t>Via email, Matt reports no new/recent building requests</a:t>
            </a:r>
          </a:p>
          <a:p>
            <a:pPr lvl="1"/>
            <a:r>
              <a:rPr lang="en-US" sz="2000" dirty="0" smtClean="0"/>
              <a:t>Usual issues are yard maintenance; debris and tree branch clean-up, maintenance of driveway culverts</a:t>
            </a:r>
          </a:p>
          <a:p>
            <a:r>
              <a:rPr lang="en-US" sz="2400" dirty="0" smtClean="0"/>
              <a:t>Treasurer Report (next 4 slides) – David DiCocco</a:t>
            </a:r>
            <a:endParaRPr lang="en-US" sz="2400" dirty="0"/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FFC4-43B5-4836-BCCA-D8850654A066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47295" y="3794369"/>
            <a:ext cx="2458635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0" rIns="0" bIns="0" rtlCol="0" anchor="ctr" anchorCtr="0">
            <a:spAutoFit/>
          </a:bodyPr>
          <a:lstStyle/>
          <a:p>
            <a:r>
              <a:rPr lang="en-US" sz="2000" dirty="0" smtClean="0"/>
              <a:t>Keith </a:t>
            </a:r>
            <a:r>
              <a:rPr lang="en-US" sz="2000" dirty="0" err="1" smtClean="0"/>
              <a:t>Ketelsen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426239" y="4180149"/>
            <a:ext cx="2458635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0" rIns="0" bIns="0" rtlCol="0" anchor="ctr" anchorCtr="0">
            <a:spAutoFit/>
          </a:bodyPr>
          <a:lstStyle/>
          <a:p>
            <a:r>
              <a:rPr lang="en-US" sz="2000" dirty="0" smtClean="0"/>
              <a:t>Jim Torley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460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Membership Meeting, 19 Jan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2017   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 (1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of 4)</a:t>
            </a:r>
            <a:endParaRPr lang="en-US" sz="2800" dirty="0">
              <a:latin typeface="+mn-lt"/>
            </a:endParaRPr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0B6-CFDD-4E2F-917A-8FD3F64B3545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30419"/>
              </p:ext>
            </p:extLst>
          </p:nvPr>
        </p:nvGraphicFramePr>
        <p:xfrm>
          <a:off x="1308290" y="1322368"/>
          <a:ext cx="7207059" cy="4598214"/>
        </p:xfrm>
        <a:graphic>
          <a:graphicData uri="http://schemas.openxmlformats.org/drawingml/2006/table">
            <a:tbl>
              <a:tblPr/>
              <a:tblGrid>
                <a:gridCol w="431029"/>
                <a:gridCol w="494415"/>
                <a:gridCol w="3679593"/>
                <a:gridCol w="1115605"/>
                <a:gridCol w="370812"/>
                <a:gridCol w="1115605"/>
              </a:tblGrid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2016 Final Report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5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January 1, 2016 to December 31, 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INCOME SUMMARY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PROJECTED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Annual Membership Dues   (134)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3,350.00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2,750.00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Interest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9.00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21.55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5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7/7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CONO Grant (Neighborhood Clean-Up)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5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3,359.00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3,271.55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24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EXPENSE SUMMARY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Administrative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150.00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Liability Insurance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1,600.00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1,527.00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P.O. Box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80.00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85.00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CONO - membership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Web Domain Name (3 years domain &amp; service)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29.00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278.15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Legal fees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300.00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Architectural Control Committee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25.00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1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Membership Meeting, 19 Jan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2017   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 (2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of 4)</a:t>
            </a:r>
            <a:endParaRPr lang="en-US" sz="2800" dirty="0">
              <a:latin typeface="+mn-lt"/>
            </a:endParaRPr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556B-CA9E-4CC1-B58B-71DFB2D714FC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818531"/>
              </p:ext>
            </p:extLst>
          </p:nvPr>
        </p:nvGraphicFramePr>
        <p:xfrm>
          <a:off x="1308294" y="1322366"/>
          <a:ext cx="7207055" cy="4854598"/>
        </p:xfrm>
        <a:graphic>
          <a:graphicData uri="http://schemas.openxmlformats.org/drawingml/2006/table">
            <a:tbl>
              <a:tblPr/>
              <a:tblGrid>
                <a:gridCol w="431029"/>
                <a:gridCol w="494415"/>
                <a:gridCol w="3679592"/>
                <a:gridCol w="1115604"/>
                <a:gridCol w="370811"/>
                <a:gridCol w="1115604"/>
              </a:tblGrid>
              <a:tr h="25127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2016 Final Report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323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January 1, 2016 to December 31, 2016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27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Newsletters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450.00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 -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27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Meetings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27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General Membership Meetings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400.00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248.83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27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Board Directors meetings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108.49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108.49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27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HOA Special Programs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27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Welcome Baskets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125.00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 -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27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Garage Sale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100.00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45.16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27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Other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Neighborhood Clean-Up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50.00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200.00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323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23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EXPENSES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3,467.49 </a:t>
                      </a:r>
                    </a:p>
                  </a:txBody>
                  <a:tcPr marL="9009" marR="9009" marT="9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2,542.63 </a:t>
                      </a:r>
                    </a:p>
                  </a:txBody>
                  <a:tcPr marL="9009" marR="9009" marT="9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7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323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January 1, 2016 to December 31, 2016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27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Ent CU Business Accounts opened March 1, 2016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323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Savings Balance @ .010%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1,801.03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323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Checking Balance @ 0%    As of 1/1/16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18,521.90 </a:t>
                      </a:r>
                    </a:p>
                  </a:txBody>
                  <a:tcPr marL="9009" marR="9009" marT="9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1,585.49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323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Money Market @ .015%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15,239.27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23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As of 12/31/16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09" marR="9009" marT="900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18,625.79 </a:t>
                      </a:r>
                    </a:p>
                  </a:txBody>
                  <a:tcPr marL="9009" marR="9009" marT="9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53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8294" y="365126"/>
            <a:ext cx="7207056" cy="957237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+mn-lt"/>
              </a:rPr>
              <a:t>Home </a:t>
            </a:r>
            <a:r>
              <a:rPr lang="en-US" sz="3100" b="1" i="1" dirty="0">
                <a:latin typeface="+mn-lt"/>
              </a:rPr>
              <a:t>Owners Association of Falcon Estates</a:t>
            </a:r>
            <a:br>
              <a:rPr lang="en-US" sz="3100" b="1" i="1" dirty="0">
                <a:latin typeface="+mn-lt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Membership Meeting, 19 Jan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2017    (3 of 4)</a:t>
            </a:r>
            <a:endParaRPr lang="en-US" sz="2800" dirty="0">
              <a:latin typeface="+mn-lt"/>
            </a:endParaRPr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65125"/>
            <a:ext cx="679645" cy="9572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E16-8B96-4E4D-B53A-EADE466EF898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 Box 63183, Colorado Springs, CO 80962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F2C9-2BBA-4E3D-A71D-3DE4B6370F54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567406"/>
              </p:ext>
            </p:extLst>
          </p:nvPr>
        </p:nvGraphicFramePr>
        <p:xfrm>
          <a:off x="1516105" y="1322363"/>
          <a:ext cx="6999245" cy="4598214"/>
        </p:xfrm>
        <a:graphic>
          <a:graphicData uri="http://schemas.openxmlformats.org/drawingml/2006/table">
            <a:tbl>
              <a:tblPr/>
              <a:tblGrid>
                <a:gridCol w="420528"/>
                <a:gridCol w="296282"/>
                <a:gridCol w="3682806"/>
                <a:gridCol w="1134152"/>
                <a:gridCol w="356812"/>
                <a:gridCol w="1108665"/>
              </a:tblGrid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Proposed 2017 BUDGET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5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January 1, 2017 to December 31,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INCOME SUMMARY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Annual Membership Dues   (110)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2,750.00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75.00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Interest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20.00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5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5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2,770.00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75.00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24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EXPENSE SUMMARY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Administrative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150.00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Liability Insurance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1,700.00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P.O. Box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85.00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CONO - membership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Web Domain Name (3 years domain &amp; service)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Legal fees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100.00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Architectural Control Committee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25.00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$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63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2884</TotalTime>
  <Words>1576</Words>
  <Application>Microsoft Office PowerPoint</Application>
  <PresentationFormat>On-screen Show (4:3)</PresentationFormat>
  <Paragraphs>398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Segoe Script</vt:lpstr>
      <vt:lpstr>Wingdings</vt:lpstr>
      <vt:lpstr>Office Theme</vt:lpstr>
      <vt:lpstr>Home Owners Association of Falcon Estates General Membership Meeting, 19 Jan 2017    (1 of 2)</vt:lpstr>
      <vt:lpstr>Home Owners Association of Falcon Estates General Membership Meeting, 19 Jan 2017    (2 of 2)</vt:lpstr>
      <vt:lpstr>Home Owners Association of Falcon Estates General Membership Meeting, 19 Jan 2017</vt:lpstr>
      <vt:lpstr>Home Owners Association of Falcon Estates General Membership Meeting, 19 Jan 2017</vt:lpstr>
      <vt:lpstr>Home Owners Association of Falcon Estates General Membership Meeting, 19 Jan 2017</vt:lpstr>
      <vt:lpstr>Home Owners Association of Falcon Estates General Membership Meeting, 19 Jan 2017</vt:lpstr>
      <vt:lpstr>Home Owners Association of Falcon Estates General Membership Meeting, 19 Jan 2017    (1 of 4)</vt:lpstr>
      <vt:lpstr>Home Owners Association of Falcon Estates General Membership Meeting, 19 Jan 2017    (2 of 4)</vt:lpstr>
      <vt:lpstr>Home Owners Association of Falcon Estates General Membership Meeting, 19 Jan 2017    (3 of 4)</vt:lpstr>
      <vt:lpstr>Home Owners Association of Falcon Estates General Membership Meeting, 19 Jan 2017   (4 of 4)</vt:lpstr>
      <vt:lpstr>Home Owners Association of Falcon Estates General Membership Meeting, 19 Jan 2017</vt:lpstr>
      <vt:lpstr>Home Owners Association of Falcon Estates General Membership Meeting, 19 Jan 2017</vt:lpstr>
      <vt:lpstr>Home Owners Association of Falcon Estates General Membership Meeting, 19 Jan 2017</vt:lpstr>
      <vt:lpstr>Home Owners Association of Falcon Estates General Membership Meeting, 19 Jan 2017</vt:lpstr>
      <vt:lpstr>Home Owners Association of Falcon Estates General Membership Meeting, 19 Jan 2017</vt:lpstr>
      <vt:lpstr>Home Owners Association of Falcon Estates General Membership Meeting, 19 Jan 2017</vt:lpstr>
      <vt:lpstr>Home Owners Association of Falcon Estates General Membership Meeting, 19 Jan 2017</vt:lpstr>
      <vt:lpstr>Home Owners Association of Falcon Estates General Membership Meeting, 19 Jan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Owners Association of Falcon Estates General Membership Meeting, 29 Jan 2015</dc:title>
  <dc:creator>John Comes</dc:creator>
  <cp:lastModifiedBy>John Comes</cp:lastModifiedBy>
  <cp:revision>104</cp:revision>
  <cp:lastPrinted>2016-01-25T17:19:59Z</cp:lastPrinted>
  <dcterms:created xsi:type="dcterms:W3CDTF">2015-01-23T03:30:44Z</dcterms:created>
  <dcterms:modified xsi:type="dcterms:W3CDTF">2017-02-18T17:18:00Z</dcterms:modified>
</cp:coreProperties>
</file>